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6" r:id="rId1"/>
  </p:sldMasterIdLst>
  <p:notesMasterIdLst>
    <p:notesMasterId r:id="rId43"/>
  </p:notesMasterIdLst>
  <p:sldIdLst>
    <p:sldId id="256" r:id="rId2"/>
    <p:sldId id="257" r:id="rId3"/>
    <p:sldId id="263" r:id="rId4"/>
    <p:sldId id="372" r:id="rId5"/>
    <p:sldId id="383" r:id="rId6"/>
    <p:sldId id="404" r:id="rId7"/>
    <p:sldId id="384" r:id="rId8"/>
    <p:sldId id="385" r:id="rId9"/>
    <p:sldId id="386" r:id="rId10"/>
    <p:sldId id="389" r:id="rId11"/>
    <p:sldId id="387" r:id="rId12"/>
    <p:sldId id="388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1" r:id="rId24"/>
    <p:sldId id="405" r:id="rId25"/>
    <p:sldId id="406" r:id="rId26"/>
    <p:sldId id="407" r:id="rId27"/>
    <p:sldId id="402" r:id="rId28"/>
    <p:sldId id="408" r:id="rId29"/>
    <p:sldId id="409" r:id="rId30"/>
    <p:sldId id="410" r:id="rId31"/>
    <p:sldId id="403" r:id="rId32"/>
    <p:sldId id="411" r:id="rId33"/>
    <p:sldId id="412" r:id="rId34"/>
    <p:sldId id="413" r:id="rId35"/>
    <p:sldId id="414" r:id="rId36"/>
    <p:sldId id="415" r:id="rId37"/>
    <p:sldId id="378" r:id="rId38"/>
    <p:sldId id="417" r:id="rId39"/>
    <p:sldId id="416" r:id="rId40"/>
    <p:sldId id="382" r:id="rId41"/>
    <p:sldId id="301" r:id="rId42"/>
  </p:sldIdLst>
  <p:sldSz cx="9144000" cy="6858000" type="screen4x3"/>
  <p:notesSz cx="6858000" cy="9144000"/>
  <p:embeddedFontLst>
    <p:embeddedFont>
      <p:font typeface="휴먼편지체" panose="0203050400010101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Microsoft Himalaya" panose="01010100010101010101" pitchFamily="2" charset="0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wegEGzLDlrygnLQgW7zrgg==" hashData="EWzPm7F4z+h7TKN5bE2OdZViXi0="/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8282"/>
    <a:srgbClr val="9C9C9C"/>
    <a:srgbClr val="FFFFFF"/>
    <a:srgbClr val="BC0000"/>
    <a:srgbClr val="273240"/>
    <a:srgbClr val="FFFFCC"/>
    <a:srgbClr val="777777"/>
    <a:srgbClr val="EFF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58" autoAdjust="0"/>
  </p:normalViewPr>
  <p:slideViewPr>
    <p:cSldViewPr>
      <p:cViewPr varScale="1">
        <p:scale>
          <a:sx n="63" d="100"/>
          <a:sy n="63" d="100"/>
        </p:scale>
        <p:origin x="-58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CEDA3-C2C3-422B-81D8-41E89B22F74F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4A1E9-F819-452D-9664-AB81F8267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61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4A1E9-F819-452D-9664-AB81F82679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4A1E9-F819-452D-9664-AB81F826793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15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92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8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3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9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79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7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31FCE-00E4-4FEB-A644-F5BE44EE45D7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FFF48-A7CA-4C7B-B6A2-2AFD13BE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01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flipV="1">
            <a:off x="368893" y="4031657"/>
            <a:ext cx="8451579" cy="107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97" y="45785"/>
            <a:ext cx="633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부산대학교 </a:t>
            </a:r>
            <a:r>
              <a:rPr lang="ko-KR" altLang="en-US" sz="22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통계학과 </a:t>
            </a:r>
            <a:r>
              <a:rPr lang="en-US" altLang="ko-KR" sz="22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AIR</a:t>
            </a:r>
            <a:endParaRPr lang="en-US" altLang="ko-KR" sz="22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324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892" y="2046327"/>
            <a:ext cx="84515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제 </a:t>
            </a:r>
            <a:r>
              <a:rPr lang="en-US" altLang="ko-KR" sz="5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3</a:t>
            </a:r>
            <a:r>
              <a:rPr lang="ko-KR" altLang="en-US" sz="5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회 </a:t>
            </a:r>
            <a:r>
              <a:rPr lang="en-US" altLang="ko-KR" sz="5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KSPO X KBL</a:t>
            </a:r>
          </a:p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 			    (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국민체육진흥공단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)   (Korea Basketball League) 	</a:t>
            </a:r>
          </a:p>
          <a:p>
            <a:pPr algn="ctr"/>
            <a:r>
              <a:rPr lang="ko-KR" altLang="en-US" sz="5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프로농구 데이터활용 경진대회</a:t>
            </a:r>
            <a:endParaRPr lang="en-US" altLang="ko-KR" sz="5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2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7302" y="5534561"/>
            <a:ext cx="2766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AIR</a:t>
            </a:r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구성원 </a:t>
            </a:r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324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r"/>
            <a:r>
              <a:rPr lang="ko-KR" altLang="en-US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김도희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324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r"/>
            <a:r>
              <a:rPr lang="ko-KR" altLang="en-US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정재</a:t>
            </a:r>
            <a:r>
              <a:rPr lang="ko-KR" altLang="en-US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호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324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r"/>
            <a:r>
              <a:rPr lang="ko-KR" altLang="en-US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하도연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324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r"/>
            <a:r>
              <a:rPr lang="ko-KR" altLang="en-US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제</a:t>
            </a:r>
            <a:r>
              <a:rPr lang="ko-KR" altLang="en-US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출</a:t>
            </a:r>
            <a:r>
              <a:rPr lang="ko-KR" altLang="en-US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일자 </a:t>
            </a:r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: 2019. 11. 30. (</a:t>
            </a:r>
            <a:r>
              <a:rPr lang="ko-KR" altLang="en-US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토</a:t>
            </a:r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324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324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9" y="5589214"/>
            <a:ext cx="1037701" cy="9967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19"/>
            <a:ext cx="1080119" cy="106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40" y="5697643"/>
            <a:ext cx="486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X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91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5616" y="1011754"/>
            <a:ext cx="31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데이터 병합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&amp;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전처리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5087" y="2174081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데이터 병합</a:t>
            </a:r>
            <a:endParaRPr lang="ko-KR" altLang="en-US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" y="1601148"/>
            <a:ext cx="3287443" cy="94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" y="2839393"/>
            <a:ext cx="8012055" cy="250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43389" y="5374957"/>
            <a:ext cx="4319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game_code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’, 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back_num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’, ‘fb’</a:t>
            </a: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가지의 무의미한 변수 제거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4325" y="32778"/>
            <a:ext cx="47457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569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9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5616" y="1011754"/>
            <a:ext cx="31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데이터 병합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&amp;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전처리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9795" y="4221088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inputtime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’, 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idf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’, 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foul_tot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</a:t>
            </a: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가지의 무의미한 변수 추가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로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제거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 bwMode="auto">
          <a:xfrm>
            <a:off x="961645" y="1506861"/>
            <a:ext cx="7786819" cy="253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08717" y="5157192"/>
            <a:ext cx="81403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foul_tot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한경기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총 파울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) = 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wft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파울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_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자유투유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) + 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woft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파울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_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자유투무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)</a:t>
            </a: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	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에 대한 수식을 만족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. 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	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즉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우변에 존재하는 두 변수만으로도 좌변이 갖는 정보를 담아낼 수 있으므로 제거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34325" y="32778"/>
            <a:ext cx="47457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8380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3264" y="477927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변수 형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태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지정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5975" y="5085184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inputtime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’, 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idf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’, 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foul_tot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</a:t>
            </a: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가지의 무의미한 변수 제거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25" y="1011323"/>
            <a:ext cx="4695825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5" r="33312" b="-1"/>
          <a:stretch/>
        </p:blipFill>
        <p:spPr bwMode="auto">
          <a:xfrm>
            <a:off x="4139953" y="939592"/>
            <a:ext cx="4821168" cy="565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2555776" y="3068960"/>
            <a:ext cx="1354019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액자 4"/>
          <p:cNvSpPr/>
          <p:nvPr/>
        </p:nvSpPr>
        <p:spPr>
          <a:xfrm>
            <a:off x="2019412" y="1196752"/>
            <a:ext cx="392348" cy="5508123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5319220" y="1161237"/>
            <a:ext cx="594584" cy="5508123"/>
          </a:xfrm>
          <a:prstGeom prst="frame">
            <a:avLst>
              <a:gd name="adj1" fmla="val 92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56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1600" y="821575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율 변수 생성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9102"/>
            <a:ext cx="67532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41826" y="4941168"/>
            <a:ext cx="8222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성공과 시도의 정보를 담은 변수들에 대해 시도 대비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성공율의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정보를 담은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가지의 새로운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율변수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생성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최대한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적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은 변수들로 최대한의 정보를 담아내기 위하여 변수들의 차원 축소를 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실시하기 위하여 생성함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.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32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1600" y="535132"/>
            <a:ext cx="3159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시간 데이터 변수 생성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1600" y="2088185"/>
            <a:ext cx="822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play_min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‘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play_sec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에 대한 정보를 하나의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playtime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변수로 나타냄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56" y="1040046"/>
            <a:ext cx="4794680" cy="104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95"/>
          <a:stretch/>
        </p:blipFill>
        <p:spPr bwMode="auto">
          <a:xfrm>
            <a:off x="1044352" y="3128413"/>
            <a:ext cx="7810088" cy="202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71600" y="2666748"/>
            <a:ext cx="421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16-17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년도의 </a:t>
            </a:r>
            <a:r>
              <a:rPr lang="en-US" altLang="ko-KR" sz="24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fo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sz="24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피파울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)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값 예측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9358" y="5373216"/>
            <a:ext cx="822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16-17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년도를 제외한 다른 시즌 경기의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피파울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값은 자료 조사가 되었음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선수의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능력치를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평가하기 위해서는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피파울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횟수는 매우 중요한 요소가 되며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randomForest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분석 방법을 이용한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예측값을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사용하기로 결정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0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6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4352" y="2358141"/>
            <a:ext cx="7130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16-17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년도의 예측된 값을 포함한 </a:t>
            </a:r>
            <a:r>
              <a:rPr lang="en-US" altLang="ko-KR" sz="2400" b="1" dirty="0" err="1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fo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sz="2400" b="1" dirty="0" err="1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피파울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) 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값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분포 확인</a:t>
            </a:r>
            <a:endParaRPr lang="ko-KR" altLang="en-US" sz="2400" b="1" dirty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4352" y="3923764"/>
            <a:ext cx="822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최소값은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0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회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최대값은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16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회까지 나타나는 것을 알 수 있다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04" y="2886777"/>
            <a:ext cx="36861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19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3019" y="1769964"/>
            <a:ext cx="7487344" cy="584775"/>
          </a:xfrm>
          <a:prstGeom prst="rect">
            <a:avLst/>
          </a:prstGeom>
          <a:solidFill>
            <a:srgbClr val="D9828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Q1. 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별 가장 능력이 좋은 선수들은 어떤 선수 들인가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즉</a:t>
            </a:r>
            <a:r>
              <a:rPr lang="en-US" altLang="ko-KR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각 포지션에서의 </a:t>
            </a:r>
            <a:r>
              <a:rPr lang="ko-KR" altLang="en-US" sz="14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능력치를</a:t>
            </a:r>
            <a:r>
              <a:rPr lang="ko-KR" altLang="en-US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어떻게 평가할 것인가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82349" y="2704852"/>
            <a:ext cx="7478013" cy="2308324"/>
          </a:xfrm>
          <a:prstGeom prst="rect">
            <a:avLst/>
          </a:prstGeom>
          <a:solidFill>
            <a:srgbClr val="D9828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A1. 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각 포지션 별 우승을 결정짓는 데에 중요한 변수들 결정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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우승 여부의 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불순도를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줄이는 정도를 나타내는 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Gini 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계수로 각 포지션 별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중요 변수 결정 및 가중치 결정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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Radar Chart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이용하여 가중치들의 부호 결정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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포지션 별로 선수들의 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능력치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평가 지표가 되는 수식 결정</a:t>
            </a: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0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9054" y="645758"/>
            <a:ext cx="3602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C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Gini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계수 생성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47" y="1107423"/>
            <a:ext cx="5124237" cy="332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25" y="4898099"/>
            <a:ext cx="7939876" cy="8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15616" y="445979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실선까지의 변수 선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택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87624" y="3140968"/>
            <a:ext cx="518457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4304" y="587727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각 변수에 대한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지니계수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확인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77" y="1098488"/>
            <a:ext cx="4850667" cy="315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7486" y="645758"/>
            <a:ext cx="3754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FD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Gini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계수 생성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429309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실선까지의 변수 선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택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71600" y="3212976"/>
            <a:ext cx="518457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4304" y="608400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각 변수에 대한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지니계수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확인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9" y="4764586"/>
            <a:ext cx="8143659" cy="111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08" y="1031891"/>
            <a:ext cx="4881164" cy="323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5463" y="645758"/>
            <a:ext cx="377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GD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Gini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계수 생성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429309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실선까지의 변수 선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택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71600" y="3212976"/>
            <a:ext cx="518457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4304" y="608400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각 변수에 대한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지니계수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확인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9" y="4797152"/>
            <a:ext cx="814365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7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02923" y="2996952"/>
            <a:ext cx="261695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7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 차</a:t>
            </a:r>
            <a:endParaRPr lang="en-US" altLang="ko-KR" sz="47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707904" y="1959830"/>
            <a:ext cx="21486" cy="2909330"/>
          </a:xfrm>
          <a:prstGeom prst="line">
            <a:avLst/>
          </a:prstGeom>
          <a:ln w="19050"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37226" y="1498586"/>
            <a:ext cx="446569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팀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소개</a:t>
            </a: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</a:t>
            </a: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주제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목적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&amp;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분석 방향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Risk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선발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주제 소개</a:t>
            </a: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MD image &amp;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기대 효과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결론</a:t>
            </a: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" y="-27384"/>
            <a:ext cx="9144000" cy="216024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" y="6641976"/>
            <a:ext cx="9144000" cy="216024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8954" y="492781"/>
            <a:ext cx="4110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C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Radar Chart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생성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839" y="1044467"/>
            <a:ext cx="3918653" cy="38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45" y="4869160"/>
            <a:ext cx="808064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57467" y="6224953"/>
            <a:ext cx="59046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포지션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C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에서 선수들에 대한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능력치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평가 지표 수식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94488" y="483796"/>
            <a:ext cx="426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FD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Radar Chart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생성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326" y="1033553"/>
            <a:ext cx="4407031" cy="415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57467" y="6224953"/>
            <a:ext cx="59046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포지션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FD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에서 선수들에 대한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능력치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평가 지표 수식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25" y="5085184"/>
            <a:ext cx="818303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87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0571" y="519325"/>
            <a:ext cx="4262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G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D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Radar Chart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생성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38" y="939592"/>
            <a:ext cx="4012172" cy="397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57467" y="6224953"/>
            <a:ext cx="59046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포지션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GD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에서 선수들에 대한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능력치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평가 지표 수식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3" y="4995500"/>
            <a:ext cx="8207123" cy="95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41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7529" y="879103"/>
            <a:ext cx="6668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평균 값을 이용한 각 변수에 대한 선수들의 값 단일화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7" y="1500626"/>
            <a:ext cx="8116067" cy="365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4324" y="5373216"/>
            <a:ext cx="690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해당 수치를 포지션에 맞는 수식에 대입하여 선수들의 순위 결정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43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6378" y="879103"/>
            <a:ext cx="577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순위권에서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r>
              <a:rPr lang="ko-KR" altLang="en-US" sz="24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제거시켜야할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외국인 용병들 제거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050" y="5228837"/>
            <a:ext cx="690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외국인 용병들 확인 후 제거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18" y="1645658"/>
            <a:ext cx="7709466" cy="323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5060" y="1414825"/>
            <a:ext cx="538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포지션별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r>
              <a:rPr lang="ko-KR" altLang="en-US" sz="24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능력치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상위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10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위권 선수들 확인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1680" y="4725144"/>
            <a:ext cx="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C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73" y="2348494"/>
            <a:ext cx="1669284" cy="216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2348494"/>
            <a:ext cx="1675104" cy="216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48" y="2427739"/>
            <a:ext cx="1602329" cy="2081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02029" y="4692878"/>
            <a:ext cx="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GD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03582" y="4692878"/>
            <a:ext cx="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FD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9672" y="2087851"/>
            <a:ext cx="6480720" cy="2682298"/>
          </a:xfrm>
          <a:prstGeom prst="rect">
            <a:avLst/>
          </a:prstGeom>
          <a:noFill/>
        </p:spPr>
        <p:txBody>
          <a:bodyPr wrap="square" rtlCol="0">
            <a:prstTxWarp prst="textSlantUp">
              <a:avLst/>
            </a:prstTxWarp>
            <a:spAutoFit/>
          </a:bodyPr>
          <a:lstStyle/>
          <a:p>
            <a:pPr algn="ctr"/>
            <a:r>
              <a:rPr lang="en-US" altLang="ko-KR" sz="105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sz="105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전에서 갑자기 실력발휘 </a:t>
            </a:r>
            <a:endParaRPr lang="en-US" altLang="ko-KR" sz="105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ko-KR" altLang="en-US" sz="105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못하면 어떡하지</a:t>
            </a:r>
            <a:r>
              <a:rPr lang="en-US" altLang="ko-KR" sz="105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??????</a:t>
            </a:r>
            <a:endParaRPr lang="ko-KR" altLang="en-US" sz="105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717032"/>
            <a:ext cx="774643" cy="79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60" y="2420888"/>
            <a:ext cx="9906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1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3019" y="1769964"/>
            <a:ext cx="7487344" cy="646331"/>
          </a:xfrm>
          <a:prstGeom prst="rect">
            <a:avLst/>
          </a:prstGeom>
          <a:solidFill>
            <a:srgbClr val="D9828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Q2. 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전에서 자신의 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능력치를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그대로 발휘할 것인가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경기 시에 환경의 악영향을 받을 가능성이 높은 선수는 누구인가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82349" y="2704852"/>
            <a:ext cx="7478013" cy="2862322"/>
          </a:xfrm>
          <a:prstGeom prst="rect">
            <a:avLst/>
          </a:prstGeom>
          <a:solidFill>
            <a:srgbClr val="D9828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A2. 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모든 시즌의 경기에서 선수들의 경기 데이터 값들의 변동 확인</a:t>
            </a:r>
            <a:endParaRPr lang="en-US" altLang="ko-KR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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변수의 수가 많으며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변수마다 단위를 통일시켜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비교가능하도록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하기위해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PCA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를 이용하여 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개로 축소 후 편차 계산</a:t>
            </a:r>
            <a:endParaRPr lang="en-US" altLang="ko-KR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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분산의 합이 큰 선수는 환경의 악영향을 상대적으로 많이 받는 선수 이며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경기 기록의 변동성이 큰 선수로 위험성이 높은 선수로 판단</a:t>
            </a:r>
            <a:endParaRPr lang="en-US" altLang="ko-KR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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경기마다 자신의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능력치를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발현시킬 확률이 적은 상위 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선수들은</a:t>
            </a:r>
            <a:endParaRPr lang="en-US" altLang="ko-KR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순위권에서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제거</a:t>
            </a: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47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8185" y="534577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PCA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실시 후 주성분 점수 확인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44" y="3068960"/>
            <a:ext cx="6300486" cy="329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1" y="1288470"/>
            <a:ext cx="81629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41761" y="2132856"/>
            <a:ext cx="752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원 데이터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d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에 존재하는 모든 변수들이 갖고 있는 정보의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76.99%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를 갖는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원 변수들의 선형 결합으로 이루어진 새로운 변수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8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가지 선정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2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8748" y="1034842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PCA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주성분을 이용한 편차 계산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04710" y="5042865"/>
            <a:ext cx="752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가장 큰 편차를 갖는 즉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가장 불안정한 점수분포를 띄는 선수 번호는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291107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로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2094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값의 편차를 갖는 것을 볼 수 있음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25" y="1681591"/>
            <a:ext cx="8067675" cy="30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79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89586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516952" y="235629"/>
            <a:ext cx="115592" cy="16013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BC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549" y="8432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4" y="54782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325" y="-51423"/>
            <a:ext cx="696024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팀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3" name="직각 삼각형 22"/>
          <p:cNvSpPr/>
          <p:nvPr/>
        </p:nvSpPr>
        <p:spPr>
          <a:xfrm rot="5400000">
            <a:off x="673884" y="422517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 rot="5400000">
            <a:off x="3214360" y="1163979"/>
            <a:ext cx="3315945" cy="3374346"/>
          </a:xfrm>
          <a:prstGeom prst="ellipse">
            <a:avLst/>
          </a:prstGeom>
          <a:blipFill dpi="0" rotWithShape="1">
            <a:blip r:embed="rId2"/>
            <a:srcRect/>
            <a:stretch>
              <a:fillRect l="-23011" t="-21594" r="-18737" b="-24736"/>
            </a:stretch>
          </a:blip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99233" y="5139700"/>
            <a:ext cx="418736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팀 명 </a:t>
            </a:r>
            <a:r>
              <a:rPr lang="en-US" altLang="ko-KR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: </a:t>
            </a:r>
            <a:r>
              <a:rPr lang="en-US" altLang="ko-KR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AIR(Analysis in R)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주</a:t>
            </a:r>
            <a:r>
              <a:rPr lang="en-US" altLang="ko-KR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r>
              <a:rPr lang="ko-KR" altLang="en-US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이용 프로그램 </a:t>
            </a:r>
            <a:r>
              <a:rPr lang="en-US" altLang="ko-KR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: R &amp; R-Studio</a:t>
            </a:r>
            <a:endParaRPr lang="en-US" altLang="ko-KR" sz="210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활동 인원 </a:t>
            </a:r>
            <a:r>
              <a:rPr lang="en-US" altLang="ko-KR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r>
              <a:rPr lang="en-US" altLang="ko-KR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: </a:t>
            </a:r>
            <a:r>
              <a:rPr lang="ko-KR" altLang="en-US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김도희</a:t>
            </a:r>
            <a:r>
              <a:rPr lang="en-US" altLang="ko-KR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정재호</a:t>
            </a:r>
            <a:r>
              <a:rPr lang="en-US" altLang="ko-KR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</a:t>
            </a:r>
            <a:r>
              <a:rPr lang="ko-KR" altLang="en-US" sz="21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하도연</a:t>
            </a:r>
            <a:endParaRPr lang="ko-KR" altLang="en-US" sz="210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23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8569" y="1034842"/>
            <a:ext cx="690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포지션별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상위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10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위권 선수들 중 제거 고려 선수 확인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325" y="1645658"/>
            <a:ext cx="6761735" cy="158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9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73019" y="1769964"/>
            <a:ext cx="7487344" cy="584775"/>
          </a:xfrm>
          <a:prstGeom prst="rect">
            <a:avLst/>
          </a:prstGeom>
          <a:solidFill>
            <a:srgbClr val="D9828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Q3. 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전에서 더 높은 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능력치를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발휘할 수 있는가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즉</a:t>
            </a:r>
            <a:r>
              <a:rPr lang="en-US" altLang="ko-KR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각 선수들의 </a:t>
            </a:r>
            <a:r>
              <a:rPr lang="ko-KR" altLang="en-US" sz="14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성장율이</a:t>
            </a:r>
            <a:r>
              <a:rPr lang="ko-KR" altLang="en-US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어떻게 될 것인가</a:t>
            </a:r>
            <a:r>
              <a:rPr lang="en-US" altLang="ko-KR" sz="1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?)</a:t>
            </a:r>
            <a:endParaRPr lang="ko-KR" altLang="en-US" sz="1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82349" y="2704852"/>
            <a:ext cx="7478013" cy="2031325"/>
          </a:xfrm>
          <a:prstGeom prst="rect">
            <a:avLst/>
          </a:prstGeom>
          <a:solidFill>
            <a:srgbClr val="D9828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A3.  A2)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에 대한 처리과정 중 편차가 큰 이유가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성장율이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큰 선수인 경우 고려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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이러한 선수들은 시간이 지날수록 현재 갖는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능력치보다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상승 성향을 보일 가능성이 큰 선수로 인지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 All Star 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전에서도 또한 더 높은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능력치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발휘할 것으로 예상가능</a:t>
            </a:r>
            <a:endParaRPr lang="en-US" altLang="ko-KR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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편차가 크나 성장하는 정도가 큰 선수들은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순위권에서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제거 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X,</a:t>
            </a:r>
            <a:r>
              <a:rPr lang="ko-KR" altLang="en-US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포함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O</a:t>
            </a:r>
            <a:endParaRPr lang="en-US" altLang="ko-KR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47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3536" y="835672"/>
            <a:ext cx="6279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제거 고려 대상 중 유일하게 </a:t>
            </a:r>
            <a:r>
              <a:rPr lang="ko-KR" altLang="en-US" sz="24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성장율이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높아진 선수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49" y="1271641"/>
            <a:ext cx="4247055" cy="299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14" y="4269137"/>
            <a:ext cx="4670124" cy="85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42" y="5151860"/>
            <a:ext cx="1756669" cy="31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115616" y="5651956"/>
            <a:ext cx="752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성장하고 있는 선수로서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제거 대상에서 제외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4325" y="32778"/>
            <a:ext cx="474578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10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324" y="32778"/>
            <a:ext cx="66900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Risk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가 적은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All Star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선수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12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명 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3633" y="83567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최종 선발된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선수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12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명 명단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45658"/>
            <a:ext cx="3570973" cy="43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36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324" y="32778"/>
            <a:ext cx="66900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Risk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가 적은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All Star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선수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12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명 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9664" y="835672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최종 선발된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선수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: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C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38" y="1502622"/>
            <a:ext cx="379571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38" y="4005064"/>
            <a:ext cx="3795712" cy="245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5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324" y="32778"/>
            <a:ext cx="66900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Risk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가 적은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All Star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선수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12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명 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0008" y="835672"/>
            <a:ext cx="4926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최종 선발된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선수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: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FD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824" y="1297337"/>
            <a:ext cx="2818717" cy="178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42" y="2444874"/>
            <a:ext cx="3081252" cy="19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444875"/>
            <a:ext cx="2987248" cy="196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4413126"/>
            <a:ext cx="2915361" cy="189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17" y="4413126"/>
            <a:ext cx="2967536" cy="189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75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324" y="32778"/>
            <a:ext cx="66900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Risk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가 적은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All Star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선수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12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명 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0008" y="835672"/>
            <a:ext cx="4926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최종 선발된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선수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: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GD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56" y="1349877"/>
            <a:ext cx="3106520" cy="201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661510"/>
            <a:ext cx="2778887" cy="177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2700282"/>
            <a:ext cx="2664296" cy="173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10" y="4437111"/>
            <a:ext cx="3061531" cy="199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92" y="4437109"/>
            <a:ext cx="3063709" cy="198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2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-16046" y="1032116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60768" y="1173659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3" y="103211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641" y="57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18" name="직각 삼각형 17"/>
          <p:cNvSpPr/>
          <p:nvPr/>
        </p:nvSpPr>
        <p:spPr>
          <a:xfrm rot="5400000">
            <a:off x="660783" y="1347829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34325" y="32778"/>
            <a:ext cx="30754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활용 주제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2) _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주제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42622" y="2775441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“ </a:t>
            </a:r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선발된 선수들의 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S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tat. </a:t>
            </a:r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이</a:t>
            </a:r>
            <a:endParaRPr lang="en-US" altLang="ko-KR" sz="360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포함된 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MD</a:t>
            </a:r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를 설계해 주세요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.”</a:t>
            </a:r>
            <a:endParaRPr lang="ko-KR" altLang="en-US" sz="360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63303" y="1638317"/>
            <a:ext cx="1223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주 제</a:t>
            </a:r>
            <a:endParaRPr lang="ko-KR" altLang="en-US" sz="28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4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-16046" y="1032116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60768" y="1173659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3" y="103211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641" y="57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18" name="직각 삼각형 17"/>
          <p:cNvSpPr/>
          <p:nvPr/>
        </p:nvSpPr>
        <p:spPr>
          <a:xfrm rot="5400000">
            <a:off x="660783" y="1347829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34324" y="32778"/>
            <a:ext cx="43493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활용 주제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2) _ MD image &amp;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기대 효과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image (1250×1048)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75029"/>
            <a:ext cx="6877790" cy="57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58138" y="570166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altLang="ko-KR" sz="28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MD image</a:t>
            </a:r>
            <a:endParaRPr lang="ko-KR" altLang="en-US" sz="28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0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-16046" y="1032116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60768" y="1173659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3" y="103211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641" y="57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18" name="직각 삼각형 17"/>
          <p:cNvSpPr/>
          <p:nvPr/>
        </p:nvSpPr>
        <p:spPr>
          <a:xfrm rot="5400000">
            <a:off x="660783" y="1347829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34324" y="32778"/>
            <a:ext cx="43493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활용 주제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2) _ MD image &amp;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기대 효과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image (1250×1048)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16" y="962090"/>
            <a:ext cx="4387055" cy="367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18252" y="570166"/>
            <a:ext cx="1848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기대 효과</a:t>
            </a:r>
            <a:endParaRPr lang="ko-KR" altLang="en-US" sz="28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9091" y="4661374"/>
            <a:ext cx="7526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선수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개인마다의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MD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를 만들기보다는 하나의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MD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에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12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명 선수들의 특성을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잘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담아낼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수 있는 상품인 달력을 선택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All Star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전에 참여할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12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명 선수들의 특색을 담아낼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MD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로써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Monthly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마다 특정 선수의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LEGEND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경기 기록을 담아냄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 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다른 아이디어로 나왔던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어플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다이어리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머그컵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키링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보다 경제적으로 효율적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이며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Targeting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스펙트럼이 더욱 넓어 훨씬 대중적인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MD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임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483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9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7029" y="17105"/>
            <a:ext cx="246574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) _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주제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4630" y="1794504"/>
            <a:ext cx="7128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“ 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KBL 3</a:t>
            </a:r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년 시즌 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Data</a:t>
            </a:r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를 기반으로 </a:t>
            </a:r>
            <a:endParaRPr lang="en-US" altLang="ko-KR" sz="360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All-Star </a:t>
            </a:r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선수 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12</a:t>
            </a:r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명을 선발해 주세요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.</a:t>
            </a:r>
          </a:p>
          <a:p>
            <a:pPr algn="ctr"/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단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용병은 제외입니다</a:t>
            </a:r>
            <a:r>
              <a:rPr lang="en-US" altLang="ko-KR" sz="3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. ”</a:t>
            </a:r>
            <a:endParaRPr lang="ko-KR" altLang="en-US" sz="360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48643" y="918990"/>
            <a:ext cx="1223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주 제</a:t>
            </a:r>
            <a:endParaRPr lang="ko-KR" altLang="en-US" sz="28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2307" y="5050047"/>
            <a:ext cx="71287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인기 투표가 아닌 </a:t>
            </a:r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Data </a:t>
            </a:r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기반</a:t>
            </a:r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우수 선수 또는 데이터로 증명할 수 있는 주제</a:t>
            </a:r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캐릭터</a:t>
            </a:r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)</a:t>
            </a:r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가 있는 선수 선발</a:t>
            </a:r>
            <a:endParaRPr lang="ko-KR" altLang="en-US" sz="260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20907" y="4302795"/>
            <a:ext cx="1236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목 적</a:t>
            </a:r>
            <a:endParaRPr lang="ko-KR" altLang="en-US" sz="28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8" grpId="0"/>
      <p:bldP spid="19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-7169" y="145711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69645" y="159866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7108" y="-27384"/>
            <a:ext cx="465192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결론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380" y="145711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8" name="직각 삼각형 17"/>
          <p:cNvSpPr/>
          <p:nvPr/>
        </p:nvSpPr>
        <p:spPr>
          <a:xfrm rot="5400000">
            <a:off x="669660" y="177283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1808" y="5987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655" y="98374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807" y="52181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AutoShape 2" descr="image (1250×1048)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444208" y="1052736"/>
            <a:ext cx="83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MD</a:t>
            </a:r>
            <a:endParaRPr lang="ko-KR" altLang="en-US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61" y="2132856"/>
            <a:ext cx="429437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79216" y="1052736"/>
            <a:ext cx="372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최종 선발된 </a:t>
            </a:r>
            <a:r>
              <a:rPr lang="en-US" altLang="ko-KR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선수 </a:t>
            </a:r>
            <a:r>
              <a:rPr lang="en-US" altLang="ko-KR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12</a:t>
            </a:r>
            <a:r>
              <a:rPr lang="ko-KR" altLang="en-US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명 명단</a:t>
            </a:r>
            <a:endParaRPr lang="ko-KR" altLang="en-US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37" y="2141440"/>
            <a:ext cx="3005905" cy="363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07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368893" y="3830154"/>
            <a:ext cx="8451579" cy="107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367" y="2722158"/>
            <a:ext cx="57166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THANK </a:t>
            </a:r>
            <a:r>
              <a:rPr lang="en-US" altLang="ko-KR" sz="66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YOU </a:t>
            </a:r>
            <a:r>
              <a:rPr lang="en-US" altLang="ko-KR" sz="6600" dirty="0" smtClean="0"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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325" y="32778"/>
            <a:ext cx="3075470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) _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목적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&amp;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분석 방향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9672" y="2087851"/>
            <a:ext cx="6480720" cy="2682298"/>
          </a:xfrm>
          <a:prstGeom prst="rect">
            <a:avLst/>
          </a:prstGeom>
          <a:noFill/>
        </p:spPr>
        <p:txBody>
          <a:bodyPr wrap="square" rtlCol="0">
            <a:prstTxWarp prst="textSlantUp">
              <a:avLst/>
            </a:prstTxWarp>
            <a:spAutoFit/>
          </a:bodyPr>
          <a:lstStyle/>
          <a:p>
            <a:pPr algn="ctr"/>
            <a:r>
              <a:rPr lang="ko-KR" altLang="en-US" sz="105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안정성 중시 선발 </a:t>
            </a:r>
            <a:r>
              <a:rPr lang="en-US" altLang="ko-KR" sz="105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!!</a:t>
            </a:r>
            <a:endParaRPr lang="ko-KR" altLang="en-US" sz="105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717032"/>
            <a:ext cx="774643" cy="79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60" y="2420888"/>
            <a:ext cx="9906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74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325" y="32778"/>
            <a:ext cx="3075470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) _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목적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&amp;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분석 방향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7399" y="1700808"/>
            <a:ext cx="1848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분석 방향</a:t>
            </a:r>
            <a:endParaRPr lang="ko-KR" altLang="en-US" sz="28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1600" y="2425100"/>
            <a:ext cx="78488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포지션 별 가장 능력이 좋은 선수들은 어떤 선수 들인가</a:t>
            </a:r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즉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각 포지션에서의 </a:t>
            </a:r>
            <a:r>
              <a:rPr lang="ko-KR" altLang="en-US" sz="2000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능력치를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어떻게 평가할 것인가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?)</a:t>
            </a:r>
          </a:p>
          <a:p>
            <a:pPr algn="ctr"/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전에서 자신의 </a:t>
            </a:r>
            <a:r>
              <a:rPr lang="ko-KR" altLang="en-US" sz="2600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능력치를</a:t>
            </a:r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그대로 발휘할 것인가</a:t>
            </a:r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즉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경기 시에 환경의 악영향을 받을 가능성이 높은 선수는 누구인가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?)</a:t>
            </a:r>
            <a:endParaRPr lang="en-US" altLang="ko-KR" sz="200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All Star </a:t>
            </a:r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전에서 더 높은 </a:t>
            </a:r>
            <a:r>
              <a:rPr lang="ko-KR" altLang="en-US" sz="2600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능력치를</a:t>
            </a:r>
            <a:r>
              <a:rPr lang="ko-KR" altLang="en-US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발휘할 수 있는가</a:t>
            </a:r>
            <a:r>
              <a:rPr lang="en-US" altLang="ko-KR" sz="26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(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즉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각 선수들의 </a:t>
            </a:r>
            <a:r>
              <a:rPr lang="ko-KR" altLang="en-US" sz="2000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성장율이</a:t>
            </a:r>
            <a:r>
              <a:rPr lang="ko-KR" altLang="en-US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어떻게 될 것인가</a:t>
            </a:r>
            <a:r>
              <a:rPr lang="en-US" altLang="ko-KR" sz="2000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?)</a:t>
            </a:r>
            <a:endParaRPr lang="ko-KR" altLang="en-US" sz="2000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0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325" y="32778"/>
            <a:ext cx="47457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3723" y="755563"/>
            <a:ext cx="250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필요 패키지 설치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55" y="1294226"/>
            <a:ext cx="5689360" cy="241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57" y="4879429"/>
            <a:ext cx="547687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20755" y="4263479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시즌 별 데이터 불러오기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4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2763" y="896361"/>
            <a:ext cx="4612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승패여부를 나타내는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win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변수 생성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8270" y="4365104"/>
            <a:ext cx="8648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각 선수들의 </a:t>
            </a:r>
            <a:r>
              <a:rPr lang="ko-KR" altLang="en-US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능력치를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평가하는 데에 있어서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궁극적인 평가 방법이 될 수 있는 승패여부에 관한 데이터가 추가로 필요하다고 생각하여 생성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..</a:t>
            </a:r>
          </a:p>
          <a:p>
            <a:pPr algn="ctr"/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각 포지션 별 승패 여부에 관해 영향을 미치는 변수들을 알아내기 위함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.</a:t>
            </a:r>
            <a:endParaRPr lang="ko-KR" altLang="en-US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16" y="1374794"/>
            <a:ext cx="5319708" cy="29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49656" y="5486708"/>
            <a:ext cx="8294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*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해당 코드는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2016-2017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년도의 경기 기록 데이터인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d1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에서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win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변수를 추가로 생성하는 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과정이며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각각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17-18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년도와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18-19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년도의 데이터인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d2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및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d3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에서도 동일 과정으로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win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변수를 추가하였음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.</a:t>
            </a:r>
            <a:endParaRPr lang="ko-KR" altLang="en-US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4325" y="32778"/>
            <a:ext cx="47457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455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657743" y="0"/>
            <a:ext cx="7169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0" y="542879"/>
            <a:ext cx="834325" cy="343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676814" y="684422"/>
            <a:ext cx="124943" cy="163086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41" y="1177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00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549" y="54287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lang="en-US" altLang="ko-KR" sz="1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01132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656" y="147638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</a:p>
        </p:txBody>
      </p:sp>
      <p:sp>
        <p:nvSpPr>
          <p:cNvPr id="26" name="직각 삼각형 25"/>
          <p:cNvSpPr/>
          <p:nvPr/>
        </p:nvSpPr>
        <p:spPr>
          <a:xfrm rot="5400000">
            <a:off x="676829" y="858592"/>
            <a:ext cx="126000" cy="162000"/>
          </a:xfrm>
          <a:prstGeom prst="rtTriangle">
            <a:avLst/>
          </a:prstGeom>
          <a:solidFill>
            <a:srgbClr val="B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5616" y="1814875"/>
            <a:ext cx="31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&gt;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데이터 병합 </a:t>
            </a:r>
            <a:r>
              <a:rPr lang="en-US" altLang="ko-KR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&amp; </a:t>
            </a:r>
            <a:r>
              <a:rPr lang="ko-KR" altLang="en-US" sz="2400" b="1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</a:rPr>
              <a:t>전처리</a:t>
            </a:r>
            <a:endParaRPr lang="ko-KR" altLang="en-US" sz="2400" b="1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2776" y="3585790"/>
            <a:ext cx="6986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17-18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년도와 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18-19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년도에 중복하여 존재하던 </a:t>
            </a: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season_code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==31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에 대한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	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중복된 값 제거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en-US" altLang="ko-KR" dirty="0" err="1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pos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Microsoft Himalaya" panose="01010100010101010101" pitchFamily="2" charset="0"/>
                <a:sym typeface="Wingdings" panose="05000000000000000000" pitchFamily="2" charset="2"/>
              </a:rPr>
              <a:t>변수에 대한 오타 및 부정확한 정보를 담은 관측치 수정 및 제거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  <a:cs typeface="Microsoft Himalaya" panose="01010100010101010101" pitchFamily="2" charset="0"/>
              <a:sym typeface="Wingdings" panose="05000000000000000000" pitchFamily="2" charset="2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48779"/>
            <a:ext cx="7338819" cy="106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834325" y="32778"/>
            <a:ext cx="47457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활용 주제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1) _ Risk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가 적은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All Star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 선수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12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휴먼편지체" panose="02030504000101010101" pitchFamily="18" charset="-127"/>
                <a:ea typeface="휴먼편지체" panose="02030504000101010101" pitchFamily="18" charset="-127"/>
              </a:rPr>
              <a:t>명 선발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lvl="1">
              <a:lnSpc>
                <a:spcPct val="150000"/>
              </a:lnSpc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5785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latin typeface="10X10" panose="020D0604000000000000" pitchFamily="50" charset="-127"/>
            <a:ea typeface="10X10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1602</TotalTime>
  <Words>1681</Words>
  <Application>Microsoft Office PowerPoint</Application>
  <PresentationFormat>화면 슬라이드 쇼(4:3)</PresentationFormat>
  <Paragraphs>350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굴림</vt:lpstr>
      <vt:lpstr>Arial</vt:lpstr>
      <vt:lpstr>휴먼편지체</vt:lpstr>
      <vt:lpstr>맑은 고딕</vt:lpstr>
      <vt:lpstr>Microsoft Himalaya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김민지</dc:creator>
  <cp:lastModifiedBy>Dohee Kim</cp:lastModifiedBy>
  <cp:revision>157</cp:revision>
  <dcterms:created xsi:type="dcterms:W3CDTF">2015-12-02T16:10:49Z</dcterms:created>
  <dcterms:modified xsi:type="dcterms:W3CDTF">2019-11-30T14:00:20Z</dcterms:modified>
</cp:coreProperties>
</file>